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038" y="-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75606"/>
            <a:ext cx="9144000" cy="1296144"/>
          </a:xfrm>
        </p:spPr>
        <p:txBody>
          <a:bodyPr>
            <a:noAutofit/>
          </a:bodyPr>
          <a:lstStyle/>
          <a:p>
            <a:r>
              <a:rPr lang="ru-RU" sz="3200" b="1" dirty="0"/>
              <a:t>СВЯЗЬ АНОМАЛИЙ МЕТИЛИРОВАНИЯ ДНК С </a:t>
            </a:r>
            <a:r>
              <a:rPr lang="ru-RU" sz="3200" b="1" dirty="0" smtClean="0"/>
              <a:t>НАРУШЕНИЕМ ЭКСПРЕССИИ БЕЛКОВ </a:t>
            </a:r>
            <a:r>
              <a:rPr lang="ru-RU" sz="3200" b="1" dirty="0"/>
              <a:t>В ХОРИОНЕ СПОНТАННЫХ АБОРТУСОВ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11052"/>
            <a:ext cx="5560348" cy="433214"/>
          </a:xfrm>
        </p:spPr>
        <p:txBody>
          <a:bodyPr>
            <a:normAutofit/>
          </a:bodyPr>
          <a:lstStyle/>
          <a:p>
            <a:r>
              <a:rPr lang="ru-RU" sz="1600" dirty="0"/>
              <a:t>Работа выполнена при поддержке гранта РНФ №23-15-00341.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5397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Зуев А.С.</a:t>
            </a:r>
            <a:r>
              <a:rPr lang="ru-RU" sz="1600" b="1" baseline="30000" dirty="0"/>
              <a:t>1*</a:t>
            </a:r>
            <a:r>
              <a:rPr lang="ru-RU" sz="1600" b="1" dirty="0"/>
              <a:t>, Шевцов Д.Г.</a:t>
            </a:r>
            <a:r>
              <a:rPr lang="ru-RU" sz="1600" b="1" baseline="30000" dirty="0"/>
              <a:t>1,2</a:t>
            </a:r>
            <a:r>
              <a:rPr lang="ru-RU" sz="1600" b="1" dirty="0"/>
              <a:t>, Васильева О.Ю.</a:t>
            </a:r>
            <a:r>
              <a:rPr lang="ru-RU" sz="1600" b="1" baseline="30000" dirty="0"/>
              <a:t>1</a:t>
            </a:r>
            <a:r>
              <a:rPr lang="ru-RU" sz="1600" b="1" dirty="0"/>
              <a:t>, Деменева В.В.</a:t>
            </a:r>
            <a:r>
              <a:rPr lang="ru-RU" sz="1600" b="1" baseline="30000" dirty="0"/>
              <a:t>1</a:t>
            </a:r>
            <a:r>
              <a:rPr lang="ru-RU" sz="1600" b="1" dirty="0"/>
              <a:t>, Никитина Т.В.</a:t>
            </a:r>
            <a:r>
              <a:rPr lang="ru-RU" sz="1600" b="1" baseline="30000" dirty="0"/>
              <a:t>1</a:t>
            </a:r>
            <a:r>
              <a:rPr lang="ru-RU" sz="1600" b="1" dirty="0"/>
              <a:t>, </a:t>
            </a:r>
            <a:r>
              <a:rPr lang="ru-RU" sz="1600" b="1" dirty="0" err="1"/>
              <a:t>Саженова</a:t>
            </a:r>
            <a:r>
              <a:rPr lang="ru-RU" sz="1600" b="1" dirty="0"/>
              <a:t> Е.А.</a:t>
            </a:r>
            <a:r>
              <a:rPr lang="ru-RU" sz="1600" b="1" baseline="30000" dirty="0"/>
              <a:t>1</a:t>
            </a:r>
            <a:r>
              <a:rPr lang="ru-RU" sz="1600" b="1" dirty="0"/>
              <a:t>, Толмачева Е.Н.</a:t>
            </a:r>
            <a:r>
              <a:rPr lang="ru-RU" sz="1600" b="1" baseline="30000" dirty="0"/>
              <a:t>1</a:t>
            </a:r>
            <a:r>
              <a:rPr lang="ru-RU" sz="1600" b="1" dirty="0"/>
              <a:t>, Васильев С.А.</a:t>
            </a:r>
            <a:r>
              <a:rPr lang="ru-RU" sz="1600" b="1" baseline="30000" dirty="0"/>
              <a:t>1,2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baseline="30000" dirty="0"/>
              <a:t>1</a:t>
            </a:r>
            <a:r>
              <a:rPr lang="ru-RU" sz="1600" dirty="0"/>
              <a:t>Научно-исследовательский институт медицинской генетики, Томский национальный исследовательский медицинский центр Российской академии наук, Томск, Россия</a:t>
            </a:r>
          </a:p>
          <a:p>
            <a:r>
              <a:rPr lang="ru-RU" sz="1600" baseline="30000" dirty="0"/>
              <a:t>2</a:t>
            </a:r>
            <a:r>
              <a:rPr lang="ru-RU" sz="1600" dirty="0"/>
              <a:t>Национальный исследовательский Томский государственный университет, Томск, Россия </a:t>
            </a:r>
          </a:p>
          <a:p>
            <a:r>
              <a:rPr lang="ru-RU" sz="1600" dirty="0"/>
              <a:t>*e-</a:t>
            </a:r>
            <a:r>
              <a:rPr lang="ru-RU" sz="1600" dirty="0" err="1"/>
              <a:t>mail</a:t>
            </a:r>
            <a:r>
              <a:rPr lang="ru-RU" sz="1600" dirty="0"/>
              <a:t>: andrew.zuev@medgenetics.ru </a:t>
            </a:r>
            <a:endParaRPr lang="ru-RU" sz="160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3F0972-F1DC-41EA-8C06-150FB539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" y="132128"/>
            <a:ext cx="2298730" cy="6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8C333CC-FC5D-4B54-AF5B-07150583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2" t="37033" r="16566" b="43310"/>
          <a:stretch/>
        </p:blipFill>
        <p:spPr>
          <a:xfrm>
            <a:off x="2849291" y="0"/>
            <a:ext cx="2226765" cy="946322"/>
          </a:xfrm>
          <a:prstGeom prst="rect">
            <a:avLst/>
          </a:prstGeom>
        </p:spPr>
      </p:pic>
      <p:pic>
        <p:nvPicPr>
          <p:cNvPr id="1026" name="Picture 2" descr="Новые технологии в диагностике и лечени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4244"/>
            <a:ext cx="684368" cy="6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9" y="195486"/>
            <a:ext cx="3108621" cy="176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46454" y="206739"/>
            <a:ext cx="0" cy="17814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6454" y="1988229"/>
            <a:ext cx="2816209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524511" y="968676"/>
            <a:ext cx="1399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/>
              <a:t>Тяжесть фенотипа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7278" y="1988230"/>
            <a:ext cx="278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Спектры дифференциально </a:t>
            </a:r>
            <a:r>
              <a:rPr lang="ru-RU" sz="1200" b="1" dirty="0" err="1" smtClean="0"/>
              <a:t>метилированных</a:t>
            </a:r>
            <a:r>
              <a:rPr lang="ru-RU" sz="1200" b="1" dirty="0" smtClean="0"/>
              <a:t> генов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96703"/>
            <a:ext cx="5616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Актуальность</a:t>
            </a:r>
            <a:r>
              <a:rPr lang="ru-RU" sz="1600" dirty="0" smtClean="0"/>
              <a:t>: Роль аберрантного </a:t>
            </a:r>
            <a:r>
              <a:rPr lang="ru-RU" sz="1600" dirty="0" err="1" smtClean="0"/>
              <a:t>метилирования</a:t>
            </a:r>
            <a:r>
              <a:rPr lang="ru-RU" sz="1600" dirty="0" smtClean="0"/>
              <a:t> показана при многих патологиях беременности.</a:t>
            </a:r>
            <a:r>
              <a:rPr lang="en-US" sz="1600" dirty="0" smtClean="0"/>
              <a:t> </a:t>
            </a:r>
            <a:r>
              <a:rPr lang="ru-RU" sz="1600" dirty="0" smtClean="0"/>
              <a:t>Учитывая сходство патогенеза некоторых патологий предполагается существование общих дифференциально </a:t>
            </a:r>
            <a:r>
              <a:rPr lang="ru-RU" sz="1600" dirty="0" err="1" smtClean="0"/>
              <a:t>метилированных</a:t>
            </a:r>
            <a:r>
              <a:rPr lang="ru-RU" sz="1600" dirty="0" smtClean="0"/>
              <a:t> </a:t>
            </a:r>
            <a:r>
              <a:rPr lang="ru-RU" sz="1600" dirty="0" smtClean="0"/>
              <a:t>генов (ДМГ), </a:t>
            </a:r>
            <a:r>
              <a:rPr lang="ru-RU" sz="1600" dirty="0" smtClean="0"/>
              <a:t>а также уникальных при крайних проявлениях фенотипа (спонтанного аборта, СА)</a:t>
            </a:r>
            <a:r>
              <a:rPr lang="en-US" sz="1600" dirty="0" smtClean="0"/>
              <a:t>.</a:t>
            </a:r>
          </a:p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Цель</a:t>
            </a:r>
            <a:r>
              <a:rPr lang="ru-RU" sz="1600" dirty="0"/>
              <a:t>: Выявить связь аберрантного </a:t>
            </a:r>
            <a:r>
              <a:rPr lang="ru-RU" sz="1600" dirty="0" err="1"/>
              <a:t>метилирования</a:t>
            </a:r>
            <a:r>
              <a:rPr lang="ru-RU" sz="1600" dirty="0"/>
              <a:t> ДНК с нарушением экспрессии белков в ворсинах хориона при спонтанном аборте. </a:t>
            </a:r>
          </a:p>
          <a:p>
            <a:pPr algn="just"/>
            <a:endParaRPr lang="en-US" sz="16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377215" y="2897470"/>
            <a:ext cx="1419372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GSE100197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82066" y="3221653"/>
            <a:ext cx="1419372" cy="259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GSE74738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82307" y="3816770"/>
            <a:ext cx="1430155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GSE115508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76945" y="3521727"/>
            <a:ext cx="1429615" cy="2595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GSE197795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8020" y="2887678"/>
            <a:ext cx="144016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RRBS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393" y="3172211"/>
            <a:ext cx="148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Спонтанные (n=7) и медицинские </a:t>
            </a:r>
            <a:r>
              <a:rPr lang="ru-RU" sz="1200" dirty="0"/>
              <a:t>(n=7)</a:t>
            </a:r>
          </a:p>
          <a:p>
            <a:r>
              <a:rPr lang="ru-RU" sz="1200" dirty="0" err="1" smtClean="0"/>
              <a:t>абортусы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66028" y="2887678"/>
            <a:ext cx="1451451" cy="12171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7" idx="3"/>
          </p:cNvCxnSpPr>
          <p:nvPr/>
        </p:nvCxnSpPr>
        <p:spPr>
          <a:xfrm>
            <a:off x="1578180" y="3031694"/>
            <a:ext cx="787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2" idx="0"/>
          </p:cNvCxnSpPr>
          <p:nvPr/>
        </p:nvCxnSpPr>
        <p:spPr>
          <a:xfrm>
            <a:off x="1978019" y="3031694"/>
            <a:ext cx="0" cy="12734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38020" y="4305103"/>
            <a:ext cx="3679998" cy="5923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Выявление дифференциально </a:t>
            </a:r>
            <a:r>
              <a:rPr lang="ru-RU" sz="1600" dirty="0" err="1" smtClean="0">
                <a:solidFill>
                  <a:schemeClr val="tx1"/>
                </a:solidFill>
              </a:rPr>
              <a:t>метилированных</a:t>
            </a:r>
            <a:r>
              <a:rPr lang="ru-RU" sz="1600" dirty="0" smtClean="0">
                <a:solidFill>
                  <a:schemeClr val="tx1"/>
                </a:solidFill>
              </a:rPr>
              <a:t> генов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0539" y="2887597"/>
            <a:ext cx="4109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Преэклампсия</a:t>
            </a:r>
            <a:r>
              <a:rPr lang="en-US" sz="1400" dirty="0" smtClean="0"/>
              <a:t> (n=40)</a:t>
            </a:r>
            <a:r>
              <a:rPr lang="ru-RU" sz="1400" dirty="0" smtClean="0"/>
              <a:t>, задержка роста плода </a:t>
            </a:r>
            <a:r>
              <a:rPr lang="en-US" sz="1400" dirty="0" smtClean="0"/>
              <a:t>(n=11)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539" y="3193923"/>
            <a:ext cx="3927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Преэклампсия</a:t>
            </a:r>
            <a:r>
              <a:rPr lang="ru-RU" sz="1400" dirty="0" smtClean="0"/>
              <a:t> </a:t>
            </a:r>
            <a:r>
              <a:rPr lang="en-US" sz="1400" dirty="0" smtClean="0"/>
              <a:t>(n=</a:t>
            </a:r>
            <a:r>
              <a:rPr lang="ru-RU" sz="1400" dirty="0" smtClean="0"/>
              <a:t>3</a:t>
            </a:r>
            <a:r>
              <a:rPr lang="en-US" sz="1400" dirty="0" smtClean="0"/>
              <a:t>)</a:t>
            </a:r>
            <a:r>
              <a:rPr lang="ru-RU" sz="1400" dirty="0" smtClean="0"/>
              <a:t>, </a:t>
            </a:r>
            <a:r>
              <a:rPr lang="ru-RU" sz="1400" dirty="0"/>
              <a:t>задержка роста </a:t>
            </a:r>
            <a:r>
              <a:rPr lang="ru-RU" sz="1400" dirty="0" smtClean="0"/>
              <a:t>плода </a:t>
            </a:r>
            <a:r>
              <a:rPr lang="en-US" sz="1400" dirty="0" smtClean="0"/>
              <a:t>(n=</a:t>
            </a:r>
            <a:r>
              <a:rPr lang="ru-RU" sz="1400" dirty="0" smtClean="0"/>
              <a:t>1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98588" y="3499521"/>
            <a:ext cx="2636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Преждевременные роды</a:t>
            </a:r>
            <a:r>
              <a:rPr lang="en-US" sz="1400" dirty="0" smtClean="0"/>
              <a:t> (n=11)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98588" y="3807298"/>
            <a:ext cx="2636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Преждевременные роды</a:t>
            </a:r>
            <a:r>
              <a:rPr lang="en-US" sz="1400" dirty="0"/>
              <a:t> (</a:t>
            </a:r>
            <a:r>
              <a:rPr lang="en-US" sz="1400" dirty="0" smtClean="0"/>
              <a:t>n=22)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4321530"/>
            <a:ext cx="45365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</a:t>
            </a:r>
            <a:r>
              <a:rPr lang="ru-RU" sz="1400" dirty="0" smtClean="0"/>
              <a:t>дин </a:t>
            </a:r>
            <a:r>
              <a:rPr lang="ru-RU" sz="1400" dirty="0"/>
              <a:t>общий </a:t>
            </a:r>
            <a:r>
              <a:rPr lang="ru-RU" sz="1400" dirty="0" err="1"/>
              <a:t>гиперметилированный</a:t>
            </a:r>
            <a:r>
              <a:rPr lang="ru-RU" sz="1400" dirty="0"/>
              <a:t> ген – </a:t>
            </a:r>
            <a:r>
              <a:rPr lang="ru-RU" sz="1400" i="1" dirty="0"/>
              <a:t>CLEC16A</a:t>
            </a:r>
            <a:r>
              <a:rPr lang="ru-RU" sz="1400" dirty="0"/>
              <a:t> и 237 специфичных для СА ДМГ.</a:t>
            </a:r>
          </a:p>
        </p:txBody>
      </p:sp>
      <p:cxnSp>
        <p:nvCxnSpPr>
          <p:cNvPr id="30" name="Прямая со стрелкой 29"/>
          <p:cNvCxnSpPr>
            <a:endCxn id="29" idx="1"/>
          </p:cNvCxnSpPr>
          <p:nvPr/>
        </p:nvCxnSpPr>
        <p:spPr>
          <a:xfrm>
            <a:off x="3821928" y="4583140"/>
            <a:ext cx="750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99464" y="258156"/>
            <a:ext cx="2528319" cy="7241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Аннотация уникальных для СА дифференциально </a:t>
            </a:r>
            <a:r>
              <a:rPr lang="ru-RU" sz="1600" dirty="0" err="1">
                <a:solidFill>
                  <a:schemeClr val="tx1"/>
                </a:solidFill>
              </a:rPr>
              <a:t>метилированных</a:t>
            </a:r>
            <a:r>
              <a:rPr lang="ru-RU" sz="1600" dirty="0">
                <a:solidFill>
                  <a:schemeClr val="tx1"/>
                </a:solidFill>
              </a:rPr>
              <a:t> генов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5459"/>
            <a:ext cx="6120680" cy="116955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Кластеры дифференциально </a:t>
            </a:r>
            <a:r>
              <a:rPr lang="ru-RU" sz="1400" dirty="0" err="1"/>
              <a:t>метилированных</a:t>
            </a:r>
            <a:r>
              <a:rPr lang="ru-RU" sz="1400" dirty="0"/>
              <a:t> </a:t>
            </a:r>
            <a:r>
              <a:rPr lang="ru-RU" sz="1400" dirty="0" smtClean="0"/>
              <a:t>генов: ДМГ, вовлеченные </a:t>
            </a:r>
            <a:r>
              <a:rPr lang="ru-RU" sz="1400" dirty="0"/>
              <a:t>в эмбриональное развитие и </a:t>
            </a:r>
            <a:r>
              <a:rPr lang="ru-RU" sz="1400" dirty="0" smtClean="0"/>
              <a:t>морфогенез</a:t>
            </a:r>
            <a:r>
              <a:rPr lang="en-US" sz="1400" dirty="0" smtClean="0"/>
              <a:t>; </a:t>
            </a:r>
            <a:r>
              <a:rPr lang="ru-RU" sz="1400" dirty="0" smtClean="0"/>
              <a:t>ДМГ, связанные </a:t>
            </a:r>
            <a:r>
              <a:rPr lang="ru-RU" sz="1400" dirty="0"/>
              <a:t>с </a:t>
            </a:r>
            <a:r>
              <a:rPr lang="ru-RU" sz="1400" dirty="0" err="1"/>
              <a:t>эпидермальным</a:t>
            </a:r>
            <a:r>
              <a:rPr lang="ru-RU" sz="1400" dirty="0"/>
              <a:t> фактором </a:t>
            </a:r>
            <a:r>
              <a:rPr lang="ru-RU" sz="1400" dirty="0" smtClean="0"/>
              <a:t>роста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  <a:r>
              <a:rPr lang="ru-RU" sz="1400" dirty="0" smtClean="0"/>
              <a:t>ДМГ, связанные </a:t>
            </a:r>
            <a:r>
              <a:rPr lang="ru-RU" sz="1400" dirty="0"/>
              <a:t>с функционированием цилиарного </a:t>
            </a:r>
            <a:r>
              <a:rPr lang="ru-RU" sz="1400" dirty="0" smtClean="0"/>
              <a:t>аппарата</a:t>
            </a:r>
            <a:r>
              <a:rPr lang="en-US" sz="1400" dirty="0" smtClean="0"/>
              <a:t>;</a:t>
            </a:r>
            <a:r>
              <a:rPr lang="ru-RU" sz="1400" dirty="0" smtClean="0"/>
              <a:t> </a:t>
            </a:r>
            <a:r>
              <a:rPr lang="ru-RU" sz="1400" dirty="0" smtClean="0"/>
              <a:t>ДМГ, вовлеченные </a:t>
            </a:r>
            <a:r>
              <a:rPr lang="ru-RU" sz="1400" dirty="0"/>
              <a:t>в регуляцию матричных и эпигенетических процессов.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465" y="1275606"/>
            <a:ext cx="893703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Отбор генов для </a:t>
            </a:r>
            <a:r>
              <a:rPr lang="ru-RU" sz="1400" dirty="0" err="1" smtClean="0"/>
              <a:t>иммуногистохимии</a:t>
            </a:r>
            <a:r>
              <a:rPr lang="ru-RU" sz="1400" dirty="0" smtClean="0"/>
              <a:t> был произведен на основании данных о высокой экспрессии в ворсинах хориона, связью с эмбриональным развитием, пролиферацией и дифференцировкой клеток.</a:t>
            </a:r>
            <a:endParaRPr lang="ru-RU" sz="1400" dirty="0"/>
          </a:p>
        </p:txBody>
      </p:sp>
      <p:cxnSp>
        <p:nvCxnSpPr>
          <p:cNvPr id="52" name="Прямая со стрелкой 51"/>
          <p:cNvCxnSpPr>
            <a:stCxn id="26" idx="3"/>
            <a:endCxn id="11" idx="1"/>
          </p:cNvCxnSpPr>
          <p:nvPr/>
        </p:nvCxnSpPr>
        <p:spPr>
          <a:xfrm>
            <a:off x="2627783" y="620234"/>
            <a:ext cx="28803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20326"/>
              </p:ext>
            </p:extLst>
          </p:nvPr>
        </p:nvGraphicFramePr>
        <p:xfrm>
          <a:off x="99464" y="1896664"/>
          <a:ext cx="8937031" cy="321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278"/>
                <a:gridCol w="1792420"/>
                <a:gridCol w="701381"/>
                <a:gridCol w="574195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Направление </a:t>
                      </a:r>
                      <a:r>
                        <a:rPr lang="ru-RU" sz="1200" dirty="0" err="1" smtClean="0"/>
                        <a:t>метилирования</a:t>
                      </a:r>
                      <a:r>
                        <a:rPr lang="ru-RU" sz="1200" baseline="0" dirty="0" smtClean="0"/>
                        <a:t> у СА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Δβ</a:t>
                      </a:r>
                      <a:endParaRPr lang="ru-RU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Функции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EGFR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Гиперметилирование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0.22</a:t>
                      </a:r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GO:0000902 cell morphogenesis;</a:t>
                      </a:r>
                    </a:p>
                    <a:p>
                      <a:r>
                        <a:rPr lang="en-US" sz="1200" dirty="0" smtClean="0"/>
                        <a:t>GO:0001892 involved in embryonic placenta development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CMIP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Гиперметилирование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0.22</a:t>
                      </a:r>
                      <a:r>
                        <a:rPr lang="en-US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GO:0001701 involved in in utero embryonic development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PBRM1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Гиперметилирование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0.23</a:t>
                      </a:r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GO:0000278 involved in mitotic cell cycle; GO:0006325 chromatin organization; GO:0006338 involved in chromatin remodeling; GO:0006357 involved in regulation of transcription by RNA polymerase II; GO:0006368 involved in transcription elongation by RNA polymerase II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i="1" dirty="0" smtClean="0"/>
                        <a:t>GLI3</a:t>
                      </a:r>
                      <a:r>
                        <a:rPr lang="en-US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Гипометилирование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-0.238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GO:0000122 involved in negative regulation of transcription by RNA polymerase II;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GO:0001701 involved in in utero embryonic development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i="1" dirty="0" smtClean="0"/>
                        <a:t>FBN2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Гиперметилирование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0.22</a:t>
                      </a:r>
                      <a:r>
                        <a:rPr lang="en-US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GO:0009653 involved in anatomical structure morphogenesis;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GO:0030326 involved in embryonic limb morphogenesis;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GO:0035108 5 limb morphogenesis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1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806" y="148237"/>
            <a:ext cx="1911479" cy="4320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Иммуногистохимия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0782" y="98504"/>
            <a:ext cx="5528991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Для </a:t>
            </a:r>
            <a:r>
              <a:rPr lang="ru-RU" sz="1400" dirty="0" err="1"/>
              <a:t>иммуноокрашивания</a:t>
            </a:r>
            <a:r>
              <a:rPr lang="ru-RU" sz="1400" dirty="0"/>
              <a:t> </a:t>
            </a:r>
            <a:r>
              <a:rPr lang="ru-RU" sz="1400" dirty="0" smtClean="0"/>
              <a:t>применялись </a:t>
            </a:r>
            <a:r>
              <a:rPr lang="ru-RU" sz="1400" dirty="0"/>
              <a:t>антитела к </a:t>
            </a:r>
            <a:r>
              <a:rPr lang="ru-RU" sz="1400" i="1" dirty="0"/>
              <a:t>EGFR</a:t>
            </a:r>
            <a:r>
              <a:rPr lang="ru-RU" sz="1400" dirty="0" smtClean="0"/>
              <a:t>,</a:t>
            </a:r>
            <a:r>
              <a:rPr lang="ru-RU" sz="1400" i="1" dirty="0"/>
              <a:t> CMIP</a:t>
            </a:r>
            <a:r>
              <a:rPr lang="ru-RU" sz="1400" dirty="0" smtClean="0"/>
              <a:t>,</a:t>
            </a:r>
            <a:r>
              <a:rPr lang="ru-RU" sz="1400" i="1" dirty="0"/>
              <a:t> </a:t>
            </a:r>
            <a:r>
              <a:rPr lang="ru-RU" sz="1400" i="1" dirty="0" smtClean="0"/>
              <a:t>PBRM1, GLI3 и</a:t>
            </a:r>
            <a:r>
              <a:rPr lang="ru-RU" sz="1400" dirty="0" smtClean="0"/>
              <a:t> </a:t>
            </a:r>
            <a:r>
              <a:rPr lang="ru-RU" sz="1400" i="1" dirty="0" smtClean="0"/>
              <a:t>FBN2. </a:t>
            </a:r>
            <a:endParaRPr lang="ru-RU" sz="1400" dirty="0"/>
          </a:p>
        </p:txBody>
      </p:sp>
      <p:cxnSp>
        <p:nvCxnSpPr>
          <p:cNvPr id="6" name="Прямая со стрелкой 5"/>
          <p:cNvCxnSpPr>
            <a:stCxn id="4" idx="3"/>
          </p:cNvCxnSpPr>
          <p:nvPr/>
        </p:nvCxnSpPr>
        <p:spPr>
          <a:xfrm>
            <a:off x="2029285" y="364261"/>
            <a:ext cx="146149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118170"/>
              </p:ext>
            </p:extLst>
          </p:nvPr>
        </p:nvGraphicFramePr>
        <p:xfrm>
          <a:off x="251519" y="947676"/>
          <a:ext cx="8568951" cy="8229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40161"/>
                <a:gridCol w="1512168"/>
                <a:gridCol w="1368152"/>
                <a:gridCol w="1368152"/>
                <a:gridCol w="1440160"/>
                <a:gridCol w="1440158"/>
              </a:tblGrid>
              <a:tr h="17160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>
                          <a:solidFill>
                            <a:schemeClr val="tx1"/>
                          </a:solidFill>
                        </a:rPr>
                        <a:t>EGFR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>
                          <a:solidFill>
                            <a:schemeClr val="tx1"/>
                          </a:solidFill>
                        </a:rPr>
                        <a:t>CMIP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>
                          <a:solidFill>
                            <a:schemeClr val="tx1"/>
                          </a:solidFill>
                        </a:rPr>
                        <a:t>PBRM1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i="1" dirty="0" smtClean="0">
                          <a:solidFill>
                            <a:schemeClr val="tx1"/>
                          </a:solidFill>
                        </a:rPr>
                        <a:t>GLI3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</a:rPr>
                        <a:t>FBN2</a:t>
                      </a:r>
                      <a:endParaRPr lang="ru-RU" sz="11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0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Метилирование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 (СА)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600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Экспрессия белка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2370135" y="1520256"/>
            <a:ext cx="0" cy="22516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1920" y="1525710"/>
            <a:ext cx="0" cy="22291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246253" y="1534870"/>
            <a:ext cx="0" cy="2145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1264362"/>
            <a:ext cx="0" cy="202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370135" y="1263583"/>
            <a:ext cx="0" cy="202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51920" y="1263582"/>
            <a:ext cx="0" cy="2021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242805" y="1263582"/>
            <a:ext cx="0" cy="20213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660232" y="1520257"/>
            <a:ext cx="0" cy="21452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/>
          <p:nvPr/>
        </p:nvPicPr>
        <p:blipFill rotWithShape="1">
          <a:blip r:embed="rId2"/>
          <a:srcRect l="76210"/>
          <a:stretch/>
        </p:blipFill>
        <p:spPr>
          <a:xfrm>
            <a:off x="4746009" y="1987760"/>
            <a:ext cx="2064926" cy="3075806"/>
          </a:xfrm>
          <a:prstGeom prst="rect">
            <a:avLst/>
          </a:prstGeom>
        </p:spPr>
      </p:pic>
      <p:pic>
        <p:nvPicPr>
          <p:cNvPr id="68" name="Рисунок 67"/>
          <p:cNvPicPr/>
          <p:nvPr/>
        </p:nvPicPr>
        <p:blipFill rotWithShape="1">
          <a:blip r:embed="rId2"/>
          <a:srcRect l="52421" r="23789"/>
          <a:stretch/>
        </p:blipFill>
        <p:spPr>
          <a:xfrm>
            <a:off x="6779897" y="1987760"/>
            <a:ext cx="2064926" cy="3075806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2"/>
          <a:srcRect r="47415"/>
          <a:stretch/>
        </p:blipFill>
        <p:spPr>
          <a:xfrm>
            <a:off x="195885" y="1987760"/>
            <a:ext cx="4564374" cy="3075806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11560" y="228371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n=4 </a:t>
            </a:r>
          </a:p>
          <a:p>
            <a:r>
              <a:rPr lang="ru-RU" sz="1400" b="1" dirty="0" smtClean="0"/>
              <a:t>++</a:t>
            </a:r>
            <a:r>
              <a:rPr lang="ru-RU" sz="1400" b="1" dirty="0" smtClean="0"/>
              <a:t>+</a:t>
            </a:r>
            <a:endParaRPr lang="ru-RU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11560" y="3657183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n=7</a:t>
            </a:r>
          </a:p>
          <a:p>
            <a:r>
              <a:rPr lang="ru-RU" sz="1400" b="1" dirty="0" smtClean="0"/>
              <a:t>+</a:t>
            </a:r>
            <a:r>
              <a:rPr lang="ru-RU" sz="1400" b="1" dirty="0" smtClean="0"/>
              <a:t>+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690360" y="2283958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n=6</a:t>
            </a:r>
          </a:p>
          <a:p>
            <a:r>
              <a:rPr lang="ru-RU" sz="1400" b="1" dirty="0" smtClean="0"/>
              <a:t>++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760259" y="2283958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n=5</a:t>
            </a:r>
          </a:p>
          <a:p>
            <a:r>
              <a:rPr lang="ru-RU" sz="1400" b="1" dirty="0"/>
              <a:t>+</a:t>
            </a:r>
            <a:r>
              <a:rPr lang="ru-RU" sz="1400" b="1" dirty="0" smtClean="0"/>
              <a:t>+</a:t>
            </a:r>
            <a:endParaRPr lang="ru-RU" sz="1400" b="1" dirty="0"/>
          </a:p>
        </p:txBody>
      </p:sp>
      <p:pic>
        <p:nvPicPr>
          <p:cNvPr id="73" name="Picture 4" descr="E:\1\MA522 GLI3  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49138" r="53611" b="16156"/>
          <a:stretch/>
        </p:blipFill>
        <p:spPr bwMode="auto">
          <a:xfrm>
            <a:off x="6799835" y="2316956"/>
            <a:ext cx="2020637" cy="12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6779897" y="2283717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n=6</a:t>
            </a:r>
          </a:p>
          <a:p>
            <a:r>
              <a:rPr lang="ru-RU" sz="1400" b="1" dirty="0" smtClean="0"/>
              <a:t>+</a:t>
            </a:r>
            <a:endParaRPr lang="ru-RU" sz="1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86882" y="3657183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n=6</a:t>
            </a:r>
          </a:p>
          <a:p>
            <a:r>
              <a:rPr lang="ru-RU" sz="1400" b="1" dirty="0"/>
              <a:t>+</a:t>
            </a:r>
            <a:r>
              <a:rPr lang="ru-RU" sz="1400" b="1" dirty="0" smtClean="0"/>
              <a:t>+</a:t>
            </a:r>
            <a:endParaRPr lang="ru-RU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690360" y="3657182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n=4</a:t>
            </a:r>
          </a:p>
          <a:p>
            <a:r>
              <a:rPr lang="ru-RU" sz="1400" b="1" dirty="0" smtClean="0"/>
              <a:t>+</a:t>
            </a:r>
            <a:endParaRPr lang="ru-RU" sz="1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760259" y="3657183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n=4</a:t>
            </a:r>
          </a:p>
          <a:p>
            <a:r>
              <a:rPr lang="ru-RU" sz="1400" b="1" dirty="0" smtClean="0"/>
              <a:t>+</a:t>
            </a:r>
            <a:endParaRPr lang="ru-RU" sz="14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100392" y="1263578"/>
            <a:ext cx="0" cy="2021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1886" y="1419622"/>
            <a:ext cx="8815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Выводы:</a:t>
            </a:r>
          </a:p>
          <a:p>
            <a:pPr algn="just"/>
            <a:endParaRPr lang="ru-RU" b="1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Нарушения </a:t>
            </a:r>
            <a:r>
              <a:rPr lang="ru-RU" dirty="0" err="1"/>
              <a:t>метилирования</a:t>
            </a:r>
            <a:r>
              <a:rPr lang="ru-RU" dirty="0"/>
              <a:t> ДНК </a:t>
            </a:r>
            <a:r>
              <a:rPr lang="ru-RU" dirty="0" smtClean="0"/>
              <a:t>играют </a:t>
            </a:r>
            <a:r>
              <a:rPr lang="ru-RU" dirty="0"/>
              <a:t>ключевую роль в </a:t>
            </a:r>
            <a:r>
              <a:rPr lang="ru-RU" dirty="0" err="1" smtClean="0"/>
              <a:t>дисрегуляции</a:t>
            </a:r>
            <a:r>
              <a:rPr lang="ru-RU" dirty="0" smtClean="0"/>
              <a:t> </a:t>
            </a:r>
            <a:r>
              <a:rPr lang="ru-RU" dirty="0"/>
              <a:t>экспрессии </a:t>
            </a:r>
            <a:r>
              <a:rPr lang="ru-RU" dirty="0" smtClean="0"/>
              <a:t>генов и связаны </a:t>
            </a:r>
            <a:r>
              <a:rPr lang="ru-RU" dirty="0"/>
              <a:t>с нарушением экспрессии </a:t>
            </a:r>
            <a:r>
              <a:rPr lang="ru-RU" dirty="0" smtClean="0"/>
              <a:t>белков в ворсинах хориона </a:t>
            </a:r>
            <a:r>
              <a:rPr lang="en-US" dirty="0" smtClean="0"/>
              <a:t>– </a:t>
            </a:r>
            <a:r>
              <a:rPr lang="ru-RU" dirty="0" smtClean="0"/>
              <a:t>при </a:t>
            </a:r>
            <a:r>
              <a:rPr lang="ru-RU" dirty="0" smtClean="0"/>
              <a:t>спонтанном аборте нарушена экспрессия генов </a:t>
            </a:r>
            <a:r>
              <a:rPr lang="ru-RU" i="1" dirty="0" smtClean="0"/>
              <a:t>EGFR</a:t>
            </a:r>
            <a:r>
              <a:rPr lang="ru-RU" dirty="0"/>
              <a:t>,</a:t>
            </a:r>
            <a:r>
              <a:rPr lang="ru-RU" i="1" dirty="0"/>
              <a:t> CMIP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ru-RU" i="1" dirty="0" smtClean="0"/>
              <a:t>PBRM1 </a:t>
            </a:r>
            <a:r>
              <a:rPr lang="ru-RU" dirty="0" smtClean="0"/>
              <a:t>и</a:t>
            </a:r>
            <a:r>
              <a:rPr lang="ru-RU" i="1" dirty="0" smtClean="0"/>
              <a:t> GLI3.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Наблюдаемые отличия экспрессии </a:t>
            </a:r>
            <a:r>
              <a:rPr lang="ru-RU" dirty="0"/>
              <a:t>затрагивали как клетки </a:t>
            </a:r>
            <a:r>
              <a:rPr lang="ru-RU" dirty="0" err="1"/>
              <a:t>трофобласта</a:t>
            </a:r>
            <a:r>
              <a:rPr lang="ru-RU" dirty="0"/>
              <a:t> </a:t>
            </a:r>
            <a:r>
              <a:rPr lang="ru-RU" dirty="0" smtClean="0"/>
              <a:t>(гены </a:t>
            </a:r>
            <a:r>
              <a:rPr lang="ru-RU" i="1" dirty="0" smtClean="0"/>
              <a:t>GLI3</a:t>
            </a:r>
            <a:r>
              <a:rPr lang="ru-RU" dirty="0"/>
              <a:t>, </a:t>
            </a:r>
            <a:r>
              <a:rPr lang="ru-RU" i="1" dirty="0"/>
              <a:t>EGFR</a:t>
            </a:r>
            <a:r>
              <a:rPr lang="ru-RU" dirty="0"/>
              <a:t>), так и другие клеточные популяции хориона </a:t>
            </a:r>
            <a:r>
              <a:rPr lang="ru-RU" dirty="0" smtClean="0"/>
              <a:t>(гены </a:t>
            </a:r>
            <a:r>
              <a:rPr lang="ru-RU" i="1" dirty="0" smtClean="0"/>
              <a:t>CMIP</a:t>
            </a:r>
            <a:r>
              <a:rPr lang="ru-RU" dirty="0"/>
              <a:t>, </a:t>
            </a:r>
            <a:r>
              <a:rPr lang="ru-RU" i="1" dirty="0"/>
              <a:t>PBRM1</a:t>
            </a:r>
            <a:r>
              <a:rPr lang="ru-RU" dirty="0"/>
              <a:t>), что может указывать на </a:t>
            </a:r>
            <a:r>
              <a:rPr lang="ru-RU" dirty="0" err="1"/>
              <a:t>паракринную</a:t>
            </a:r>
            <a:r>
              <a:rPr lang="ru-RU" dirty="0"/>
              <a:t> регуляцию формирования специфического фенотипа.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063F0972-F1DC-41EA-8C06-150FB539D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" y="132128"/>
            <a:ext cx="2298730" cy="66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8C333CC-FC5D-4B54-AF5B-07150583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2" t="37033" r="16566" b="43310"/>
          <a:stretch/>
        </p:blipFill>
        <p:spPr>
          <a:xfrm>
            <a:off x="2849291" y="0"/>
            <a:ext cx="2226765" cy="946322"/>
          </a:xfrm>
          <a:prstGeom prst="rect">
            <a:avLst/>
          </a:prstGeom>
        </p:spPr>
      </p:pic>
      <p:pic>
        <p:nvPicPr>
          <p:cNvPr id="21" name="Picture 2" descr="Новые технологии в диагностике и лечени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4244"/>
            <a:ext cx="684368" cy="6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479</Words>
  <Application>Microsoft Office PowerPoint</Application>
  <PresentationFormat>Экран (16:9)</PresentationFormat>
  <Paragraphs>83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СВЯЗЬ АНОМАЛИЙ МЕТИЛИРОВАНИЯ ДНК С НАРУШЕНИЕМ ЭКСПРЕССИИ БЕЛКОВ В ХОРИОНЕ СПОНТАННЫХ АБОРТУСОВ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СВЯЗЬ АНОМАЛИЙ МЕТИЛИРОВАНИЯ ДНК С НАРУШЕНИЕМ ЭКСПРЕССИИ БЕЛКОВ В ХОРИОНЕ СПОНТАННЫХ АБОРТУСОВ </dc:title>
  <dc:creator>Зуев Андрей Сергеевич</dc:creator>
  <cp:lastModifiedBy>Зуев Андрей Сергеевич</cp:lastModifiedBy>
  <cp:revision>79</cp:revision>
  <dcterms:created xsi:type="dcterms:W3CDTF">2025-04-17T06:58:45Z</dcterms:created>
  <dcterms:modified xsi:type="dcterms:W3CDTF">2025-04-25T08:10:57Z</dcterms:modified>
</cp:coreProperties>
</file>